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62" r:id="rId3"/>
    <p:sldId id="513" r:id="rId4"/>
    <p:sldId id="455" r:id="rId5"/>
    <p:sldId id="503" r:id="rId6"/>
    <p:sldId id="520" r:id="rId7"/>
    <p:sldId id="500" r:id="rId8"/>
    <p:sldId id="506" r:id="rId9"/>
    <p:sldId id="514" r:id="rId10"/>
    <p:sldId id="515" r:id="rId11"/>
    <p:sldId id="518" r:id="rId12"/>
    <p:sldId id="519" r:id="rId13"/>
  </p:sldIdLst>
  <p:sldSz cx="9144000" cy="5715000" type="screen16x1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00"/>
    <a:srgbClr val="F7F39B"/>
    <a:srgbClr val="F7A9DB"/>
    <a:srgbClr val="EE5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77333" autoAdjust="0"/>
  </p:normalViewPr>
  <p:slideViewPr>
    <p:cSldViewPr>
      <p:cViewPr>
        <p:scale>
          <a:sx n="125" d="100"/>
          <a:sy n="125" d="100"/>
        </p:scale>
        <p:origin x="-66" y="-34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258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2964B83-8345-4413-A6F1-F270C629A6E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E9E8CFC-36A4-4335-B8DC-FF0EF578EF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4C19EE3-F66F-4767-A6F3-5D41C12A3E82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806E125-48F0-476E-9C48-2A74794AF44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HINAEDU_RGB_2006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9520" y="500046"/>
            <a:ext cx="1220785" cy="383344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图片 4" descr="CHINAEDU_RGB_2006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29522" y="500046"/>
            <a:ext cx="1220785" cy="383344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0034" y="2428872"/>
            <a:ext cx="6386530" cy="1010707"/>
          </a:xfrm>
        </p:spPr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00034" y="3500442"/>
            <a:ext cx="6400800" cy="54769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14375" y="857250"/>
            <a:ext cx="5286375" cy="46038"/>
          </a:xfrm>
          <a:prstGeom prst="rect">
            <a:avLst/>
          </a:prstGeom>
          <a:gradFill flip="none" rotWithShape="1">
            <a:gsLst>
              <a:gs pos="21000">
                <a:schemeClr val="accent6">
                  <a:lumMod val="75000"/>
                </a:schemeClr>
              </a:gs>
              <a:gs pos="77000">
                <a:schemeClr val="accent6">
                  <a:lumMod val="75000"/>
                  <a:tint val="44500"/>
                  <a:satMod val="160000"/>
                  <a:alpha val="0"/>
                </a:schemeClr>
              </a:gs>
              <a:gs pos="51000">
                <a:schemeClr val="accent6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 descr="CHINAEDU_RGB_2006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9520" y="4786326"/>
            <a:ext cx="1220785" cy="383344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6" name="矩形 5"/>
          <p:cNvSpPr/>
          <p:nvPr userDrawn="1"/>
        </p:nvSpPr>
        <p:spPr>
          <a:xfrm>
            <a:off x="714375" y="857250"/>
            <a:ext cx="5286375" cy="46038"/>
          </a:xfrm>
          <a:prstGeom prst="rect">
            <a:avLst/>
          </a:prstGeom>
          <a:gradFill flip="none" rotWithShape="1">
            <a:gsLst>
              <a:gs pos="21000">
                <a:schemeClr val="accent6">
                  <a:lumMod val="75000"/>
                </a:schemeClr>
              </a:gs>
              <a:gs pos="77000">
                <a:schemeClr val="accent6">
                  <a:lumMod val="75000"/>
                  <a:tint val="44500"/>
                  <a:satMod val="160000"/>
                  <a:alpha val="0"/>
                </a:schemeClr>
              </a:gs>
              <a:gs pos="51000">
                <a:schemeClr val="accent6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7" name="图片 6" descr="CHINAEDU_RGB_2006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29522" y="4786326"/>
            <a:ext cx="1220785" cy="383344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10" y="214294"/>
            <a:ext cx="5614998" cy="952500"/>
          </a:xfrm>
        </p:spPr>
        <p:txBody>
          <a:bodyPr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10" y="1285864"/>
            <a:ext cx="8015286" cy="342902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28625" y="571500"/>
            <a:ext cx="5614988" cy="9525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28625" y="1643063"/>
            <a:ext cx="8229600" cy="34623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effectLst>
            <a:reflection blurRad="6350" stA="50000" endA="300" endPos="50000" dist="60007" dir="5400000" sy="-100000" algn="bl" rotWithShape="0"/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E46C0A"/>
        </a:buClr>
        <a:buFont typeface="Wingdings" panose="05000000000000000000" pitchFamily="2" charset="2"/>
        <a:buChar char="ü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E46C0A"/>
        </a:buClr>
        <a:buFont typeface="Wingdings" panose="05000000000000000000" pitchFamily="2" charset="2"/>
        <a:buChar char="ü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E46C0A"/>
        </a:buClr>
        <a:buFont typeface="Wingdings" panose="05000000000000000000" pitchFamily="2" charset="2"/>
        <a:buChar char="ü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E46C0A"/>
        </a:buClr>
        <a:buFont typeface="Wingdings" panose="05000000000000000000" pitchFamily="2" charset="2"/>
        <a:buChar char="ü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E46C0A"/>
        </a:buClr>
        <a:buFont typeface="Wingdings" panose="05000000000000000000" pitchFamily="2" charset="2"/>
        <a:buChar char="ü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hyperlink" Target="http://sshcyyzx.sccchina.net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/>
          <p:cNvSpPr>
            <a:spLocks noGrp="1"/>
          </p:cNvSpPr>
          <p:nvPr>
            <p:ph type="ctrTitle"/>
          </p:nvPr>
        </p:nvSpPr>
        <p:spPr>
          <a:xfrm>
            <a:off x="1259632" y="1561356"/>
            <a:ext cx="6984776" cy="1428760"/>
          </a:xfrm>
        </p:spPr>
        <p:txBody>
          <a:bodyPr/>
          <a:lstStyle/>
          <a:p>
            <a:r>
              <a:rPr lang="zh-CN" altLang="en-US" sz="3600" dirty="0" smtClean="0"/>
              <a:t>学生使用手册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/>
          <p:cNvSpPr>
            <a:spLocks noGrp="1"/>
          </p:cNvSpPr>
          <p:nvPr>
            <p:ph type="ctrTitle"/>
          </p:nvPr>
        </p:nvSpPr>
        <p:spPr>
          <a:xfrm>
            <a:off x="1259632" y="1561356"/>
            <a:ext cx="6408712" cy="1428760"/>
          </a:xfrm>
        </p:spPr>
        <p:txBody>
          <a:bodyPr/>
          <a:lstStyle/>
          <a:p>
            <a:r>
              <a:rPr lang="zh-CN" altLang="en-US" sz="3600" dirty="0" smtClean="0"/>
              <a:t>一、电脑端操作手册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21196"/>
            <a:ext cx="6408712" cy="952500"/>
          </a:xfrm>
        </p:spPr>
        <p:txBody>
          <a:bodyPr/>
          <a:lstStyle/>
          <a:p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、运行环境、登录</a:t>
            </a:r>
            <a:endParaRPr lang="zh-CN" altLang="en-US" sz="2800" b="1" dirty="0"/>
          </a:p>
        </p:txBody>
      </p:sp>
      <p:sp>
        <p:nvSpPr>
          <p:cNvPr id="3" name="矩形 2"/>
          <p:cNvSpPr/>
          <p:nvPr/>
        </p:nvSpPr>
        <p:spPr>
          <a:xfrm>
            <a:off x="611560" y="1129308"/>
            <a:ext cx="525658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 smtClean="0">
                <a:solidFill>
                  <a:schemeClr val="accent2">
                    <a:lumMod val="75000"/>
                  </a:schemeClr>
                </a:solidFill>
              </a:rPr>
              <a:t>运行</a:t>
            </a: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环境</a:t>
            </a:r>
            <a:endParaRPr lang="zh-CN" altLang="zh-CN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/>
              <a:buChar char="•"/>
            </a:pP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推荐浏览器为</a:t>
            </a:r>
            <a:r>
              <a:rPr lang="zh-CN" altLang="zh-CN" dirty="0" smtClean="0">
                <a:solidFill>
                  <a:schemeClr val="accent2">
                    <a:lumMod val="75000"/>
                  </a:schemeClr>
                </a:solidFill>
              </a:rPr>
              <a:t>：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谷歌</a:t>
            </a:r>
            <a:r>
              <a:rPr lang="zh-CN" altLang="zh-CN" dirty="0" smtClean="0">
                <a:solidFill>
                  <a:schemeClr val="accent2">
                    <a:lumMod val="75000"/>
                  </a:schemeClr>
                </a:solidFill>
              </a:rPr>
              <a:t>、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IE9</a:t>
            </a: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及以上。</a:t>
            </a:r>
            <a:endParaRPr lang="zh-CN" altLang="zh-CN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/>
              <a:buChar char="•"/>
            </a:pP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推荐分辨率为</a:t>
            </a: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</a:rPr>
              <a:t>1920*1680</a:t>
            </a:r>
            <a:endParaRPr lang="en-US" altLang="zh-CN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altLang="zh-CN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学生登录</a:t>
            </a:r>
            <a:endParaRPr lang="en-US" altLang="zh-CN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/>
              <a:buChar char="•"/>
            </a:pP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学生登录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地址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：</a:t>
            </a:r>
            <a:r>
              <a:rPr lang="en-US" altLang="zh-CN" dirty="0">
                <a:hlinkClick r:id="rId1"/>
              </a:rPr>
              <a:t>http://</a:t>
            </a:r>
            <a:r>
              <a:rPr lang="en-US" altLang="zh-CN" dirty="0" smtClean="0">
                <a:hlinkClick r:id="rId1"/>
              </a:rPr>
              <a:t>sshcyyzx.sccchina.net</a:t>
            </a:r>
            <a:endParaRPr lang="en-US" altLang="zh-CN" dirty="0" smtClean="0"/>
          </a:p>
          <a:p>
            <a:pPr marL="342900" indent="-342900">
              <a:buFont typeface="Arial" panose="020B0604020202020204"/>
              <a:buChar char="•"/>
            </a:pP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学生默认用户名：身份证号</a:t>
            </a:r>
            <a:r>
              <a:rPr lang="zh-CN" altLang="en-US" b="1" dirty="0" smtClean="0">
                <a:solidFill>
                  <a:schemeClr val="accent2">
                    <a:lumMod val="75000"/>
                  </a:schemeClr>
                </a:solidFill>
              </a:rPr>
              <a:t>；</a:t>
            </a:r>
            <a:endParaRPr lang="en-US" altLang="zh-CN" b="1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/>
              <a:buChar char="•"/>
            </a:pP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学生默认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密码：身份证后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位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；</a:t>
            </a:r>
            <a:endParaRPr lang="zh-CN" alt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2922206"/>
            <a:ext cx="4824536" cy="27927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21196"/>
            <a:ext cx="6408712" cy="952500"/>
          </a:xfrm>
        </p:spPr>
        <p:txBody>
          <a:bodyPr/>
          <a:lstStyle/>
          <a:p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、</a:t>
            </a:r>
            <a:r>
              <a:rPr lang="zh-CN" altLang="en-US" sz="2800" b="1" dirty="0" smtClean="0"/>
              <a:t>首页</a:t>
            </a:r>
            <a:endParaRPr lang="zh-CN" altLang="en-US" sz="28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584" y="1073696"/>
            <a:ext cx="7920880" cy="4448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3</a:t>
            </a:r>
            <a:r>
              <a:rPr lang="zh-CN" altLang="en-US" b="1" dirty="0" smtClean="0"/>
              <a:t>、修改个人信息</a:t>
            </a:r>
            <a:endParaRPr lang="zh-CN" altLang="en-US" dirty="0"/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827584" y="1849388"/>
            <a:ext cx="6984776" cy="338437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75656" y="1273324"/>
            <a:ext cx="3967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在首页中点击“个人”后，拉到底部；点击“修改个人信息”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21196"/>
            <a:ext cx="6408712" cy="952500"/>
          </a:xfrm>
        </p:spPr>
        <p:txBody>
          <a:bodyPr/>
          <a:lstStyle/>
          <a:p>
            <a:r>
              <a:rPr lang="en-US" altLang="zh-CN" sz="2800" b="1" dirty="0"/>
              <a:t>4</a:t>
            </a:r>
            <a:r>
              <a:rPr lang="zh-CN" altLang="en-US" sz="2800" b="1" dirty="0" smtClean="0"/>
              <a:t>、</a:t>
            </a:r>
            <a:r>
              <a:rPr lang="zh-CN" altLang="en-US" sz="2800" b="1" dirty="0" smtClean="0"/>
              <a:t>学习</a:t>
            </a:r>
            <a:endParaRPr lang="zh-CN" altLang="en-US" sz="2800" b="1" dirty="0"/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611560" y="1157288"/>
            <a:ext cx="8162326" cy="42204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21196"/>
            <a:ext cx="6408712" cy="952500"/>
          </a:xfrm>
        </p:spPr>
        <p:txBody>
          <a:bodyPr/>
          <a:lstStyle/>
          <a:p>
            <a:r>
              <a:rPr lang="en-US" altLang="zh-CN" sz="2800" b="1" dirty="0"/>
              <a:t>5</a:t>
            </a:r>
            <a:r>
              <a:rPr lang="zh-CN" altLang="en-US" sz="2800" b="1" dirty="0" smtClean="0"/>
              <a:t>、</a:t>
            </a:r>
            <a:r>
              <a:rPr lang="zh-CN" altLang="en-US" sz="2800" b="1" dirty="0" smtClean="0"/>
              <a:t>成绩</a:t>
            </a:r>
            <a:endParaRPr lang="zh-CN" altLang="en-US" sz="28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4381" y="1314642"/>
            <a:ext cx="8295238" cy="32710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/>
          <p:cNvSpPr>
            <a:spLocks noGrp="1"/>
          </p:cNvSpPr>
          <p:nvPr>
            <p:ph type="ctrTitle"/>
          </p:nvPr>
        </p:nvSpPr>
        <p:spPr>
          <a:xfrm>
            <a:off x="1259632" y="1561356"/>
            <a:ext cx="6408712" cy="1428760"/>
          </a:xfrm>
        </p:spPr>
        <p:txBody>
          <a:bodyPr/>
          <a:lstStyle/>
          <a:p>
            <a:r>
              <a:rPr lang="zh-CN" altLang="en-US" sz="3600" dirty="0" smtClean="0"/>
              <a:t>二、手机端操作手册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21196"/>
            <a:ext cx="6408712" cy="952500"/>
          </a:xfrm>
        </p:spPr>
        <p:txBody>
          <a:bodyPr/>
          <a:lstStyle/>
          <a:p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、移动</a:t>
            </a:r>
            <a:r>
              <a:rPr lang="en-US" altLang="zh-CN" sz="2800" b="1" dirty="0" smtClean="0"/>
              <a:t>APP</a:t>
            </a:r>
            <a:r>
              <a:rPr lang="zh-CN" altLang="en-US" sz="2800" b="1" dirty="0" smtClean="0"/>
              <a:t>下载</a:t>
            </a:r>
            <a:endParaRPr lang="zh-CN" alt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4386" y="1129541"/>
            <a:ext cx="74168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 smtClean="0">
                <a:solidFill>
                  <a:schemeClr val="accent2">
                    <a:lumMod val="75000"/>
                  </a:schemeClr>
                </a:solidFill>
              </a:rPr>
              <a:t>用户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可以通过以下两种途径</a:t>
            </a:r>
            <a:r>
              <a:rPr lang="zh-CN" altLang="en-US" b="1" dirty="0" smtClean="0">
                <a:solidFill>
                  <a:schemeClr val="accent2">
                    <a:lumMod val="75000"/>
                  </a:schemeClr>
                </a:solidFill>
              </a:rPr>
              <a:t>下载</a:t>
            </a:r>
            <a:r>
              <a:rPr lang="en-US" altLang="zh-CN" b="1" dirty="0" smtClean="0">
                <a:solidFill>
                  <a:schemeClr val="accent2">
                    <a:lumMod val="75000"/>
                  </a:schemeClr>
                </a:solidFill>
              </a:rPr>
              <a:t>APP</a:t>
            </a:r>
            <a:r>
              <a:rPr lang="zh-CN" altLang="en-US" b="1" dirty="0" smtClean="0">
                <a:solidFill>
                  <a:schemeClr val="accent2">
                    <a:lumMod val="75000"/>
                  </a:schemeClr>
                </a:solidFill>
              </a:rPr>
              <a:t>：</a:t>
            </a:r>
            <a:endParaRPr lang="en-US" altLang="zh-CN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、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扫描二维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码下载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：</a:t>
            </a:r>
            <a:endParaRPr lang="en-US" altLang="zh-CN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zh-CN" altLang="en-US" dirty="0"/>
          </a:p>
          <a:p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684356" y="3577900"/>
            <a:ext cx="7072189" cy="1007792"/>
            <a:chOff x="668163" y="2932305"/>
            <a:chExt cx="7072189" cy="869533"/>
          </a:xfrm>
        </p:grpSpPr>
        <p:sp>
          <p:nvSpPr>
            <p:cNvPr id="4" name="矩形 3"/>
            <p:cNvSpPr/>
            <p:nvPr/>
          </p:nvSpPr>
          <p:spPr>
            <a:xfrm>
              <a:off x="668163" y="2932305"/>
              <a:ext cx="7072189" cy="7955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 smtClean="0">
                  <a:solidFill>
                    <a:schemeClr val="accent2">
                      <a:lumMod val="75000"/>
                    </a:schemeClr>
                  </a:solidFill>
                </a:rPr>
                <a:t>2</a:t>
              </a:r>
              <a:r>
                <a:rPr lang="zh-CN" altLang="en-US" dirty="0" smtClean="0">
                  <a:solidFill>
                    <a:schemeClr val="accent2">
                      <a:lumMod val="75000"/>
                    </a:schemeClr>
                  </a:solidFill>
                </a:rPr>
                <a:t>、安卓手机：</a:t>
              </a:r>
              <a:r>
                <a:rPr lang="zh-CN" altLang="zh-CN" dirty="0" smtClean="0">
                  <a:solidFill>
                    <a:schemeClr val="accent2">
                      <a:lumMod val="75000"/>
                    </a:schemeClr>
                  </a:solidFill>
                </a:rPr>
                <a:t>通过</a:t>
              </a:r>
              <a:r>
                <a:rPr lang="zh-CN" altLang="en-US" dirty="0" smtClean="0">
                  <a:solidFill>
                    <a:schemeClr val="accent2">
                      <a:lumMod val="75000"/>
                    </a:schemeClr>
                  </a:solidFill>
                </a:rPr>
                <a:t>手机的应用市场 搜索：“学期</a:t>
              </a:r>
              <a:r>
                <a:rPr lang="en-US" altLang="zh-CN" dirty="0" smtClean="0">
                  <a:solidFill>
                    <a:schemeClr val="accent2">
                      <a:lumMod val="75000"/>
                    </a:schemeClr>
                  </a:solidFill>
                </a:rPr>
                <a:t>plus</a:t>
              </a:r>
              <a:r>
                <a:rPr lang="zh-CN" altLang="en-US" dirty="0" smtClean="0">
                  <a:solidFill>
                    <a:schemeClr val="accent2">
                      <a:lumMod val="75000"/>
                    </a:schemeClr>
                  </a:solidFill>
                </a:rPr>
                <a:t>”进行下载</a:t>
              </a:r>
              <a:endParaRPr lang="en-US" altLang="zh-CN" dirty="0" smtClean="0">
                <a:solidFill>
                  <a:schemeClr val="accent2">
                    <a:lumMod val="7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lang="en-US" altLang="zh-CN" dirty="0" smtClean="0">
                  <a:solidFill>
                    <a:schemeClr val="accent2">
                      <a:lumMod val="75000"/>
                    </a:schemeClr>
                  </a:solidFill>
                </a:rPr>
                <a:t>    </a:t>
              </a:r>
              <a:r>
                <a:rPr lang="zh-CN" altLang="zh-CN" dirty="0" smtClean="0">
                  <a:solidFill>
                    <a:schemeClr val="accent2">
                      <a:lumMod val="75000"/>
                    </a:schemeClr>
                  </a:solidFill>
                </a:rPr>
                <a:t>苹果</a:t>
              </a:r>
              <a:r>
                <a:rPr lang="zh-CN" altLang="en-US" dirty="0" smtClean="0">
                  <a:solidFill>
                    <a:schemeClr val="accent2">
                      <a:lumMod val="75000"/>
                    </a:schemeClr>
                  </a:solidFill>
                </a:rPr>
                <a:t>手机：通过</a:t>
              </a:r>
              <a:r>
                <a:rPr lang="en-US" altLang="zh-CN" dirty="0" smtClean="0">
                  <a:solidFill>
                    <a:schemeClr val="accent2">
                      <a:lumMod val="75000"/>
                    </a:schemeClr>
                  </a:solidFill>
                </a:rPr>
                <a:t>APP Store</a:t>
              </a:r>
              <a:r>
                <a:rPr lang="zh-CN" altLang="en-US" dirty="0" smtClean="0">
                  <a:solidFill>
                    <a:schemeClr val="accent2">
                      <a:lumMod val="75000"/>
                    </a:schemeClr>
                  </a:solidFill>
                </a:rPr>
                <a:t>：</a:t>
              </a:r>
              <a:r>
                <a:rPr lang="zh-CN" altLang="zh-CN" dirty="0" smtClean="0">
                  <a:solidFill>
                    <a:schemeClr val="accent2">
                      <a:lumMod val="75000"/>
                    </a:schemeClr>
                  </a:solidFill>
                </a:rPr>
                <a:t>搜索</a:t>
              </a:r>
              <a:r>
                <a:rPr lang="zh-CN" altLang="zh-CN" dirty="0" smtClean="0">
                  <a:solidFill>
                    <a:schemeClr val="accent2">
                      <a:lumMod val="75000"/>
                    </a:schemeClr>
                  </a:solidFill>
                </a:rPr>
                <a:t>“</a:t>
              </a:r>
              <a:r>
                <a:rPr lang="zh-CN" altLang="zh-CN" b="1" dirty="0" smtClean="0">
                  <a:solidFill>
                    <a:schemeClr val="accent2">
                      <a:lumMod val="75000"/>
                    </a:schemeClr>
                  </a:solidFill>
                </a:rPr>
                <a:t>学起</a:t>
              </a:r>
              <a:r>
                <a:rPr lang="en-US" altLang="zh-CN" b="1" dirty="0" smtClean="0">
                  <a:solidFill>
                    <a:schemeClr val="accent2">
                      <a:lumMod val="75000"/>
                    </a:schemeClr>
                  </a:solidFill>
                </a:rPr>
                <a:t>plus</a:t>
              </a:r>
              <a:r>
                <a:rPr lang="zh-CN" altLang="zh-CN" dirty="0" smtClean="0">
                  <a:solidFill>
                    <a:schemeClr val="accent2">
                      <a:lumMod val="75000"/>
                    </a:schemeClr>
                  </a:solidFill>
                </a:rPr>
                <a:t>”</a:t>
              </a:r>
              <a:r>
                <a:rPr lang="zh-CN" altLang="en-US" dirty="0" smtClean="0">
                  <a:solidFill>
                    <a:schemeClr val="accent2">
                      <a:lumMod val="75000"/>
                    </a:schemeClr>
                  </a:solidFill>
                </a:rPr>
                <a:t>下载。</a:t>
              </a:r>
              <a:endParaRPr lang="en-US" altLang="zh-CN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7987" y="3374801"/>
              <a:ext cx="457200" cy="427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580" y="1585595"/>
            <a:ext cx="2005965" cy="1757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21196"/>
            <a:ext cx="6408712" cy="952500"/>
          </a:xfrm>
        </p:spPr>
        <p:txBody>
          <a:bodyPr/>
          <a:lstStyle/>
          <a:p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、</a:t>
            </a:r>
            <a:r>
              <a:rPr lang="zh-CN" altLang="en-US" sz="2800" b="1" dirty="0"/>
              <a:t>下载及应用</a:t>
            </a:r>
            <a:endParaRPr lang="zh-CN" alt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3569" y="1120016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步骤三：选择报考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院校</a:t>
            </a: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“山西同文职业技术学院”，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输入账号及密码；</a:t>
            </a:r>
            <a:endParaRPr lang="en-US" altLang="zh-CN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注：移动</a:t>
            </a: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</a:rPr>
              <a:t>app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账号密码与电脑端相同；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9992" y="1581681"/>
            <a:ext cx="2612874" cy="36520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21196"/>
            <a:ext cx="6408712" cy="952500"/>
          </a:xfrm>
        </p:spPr>
        <p:txBody>
          <a:bodyPr/>
          <a:lstStyle/>
          <a:p>
            <a:r>
              <a:rPr lang="en-US" altLang="zh-CN" sz="2800" b="1" dirty="0"/>
              <a:t>3</a:t>
            </a:r>
            <a:r>
              <a:rPr lang="zh-CN" altLang="en-US" sz="2800" b="1" dirty="0" smtClean="0"/>
              <a:t>、</a:t>
            </a:r>
            <a:r>
              <a:rPr lang="zh-CN" altLang="en-US" sz="2800" b="1" dirty="0"/>
              <a:t>下载及应用</a:t>
            </a:r>
            <a:endParaRPr lang="zh-CN" alt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3569" y="1120016"/>
            <a:ext cx="7416824" cy="45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步骤四：点击“课程学习”，开始看课；</a:t>
            </a:r>
            <a:endParaRPr lang="zh-CN" alt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74050"/>
            <a:ext cx="1800200" cy="3929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558964"/>
            <a:ext cx="1801056" cy="391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右箭头 2"/>
          <p:cNvSpPr/>
          <p:nvPr/>
        </p:nvSpPr>
        <p:spPr>
          <a:xfrm>
            <a:off x="3059832" y="3289548"/>
            <a:ext cx="864096" cy="224660"/>
          </a:xfrm>
          <a:prstGeom prst="rightArrow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项目策划模板@0.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项目策划模板@0.9.potx</Template>
  <TotalTime>0</TotalTime>
  <Words>368</Words>
  <Application>WPS 演示</Application>
  <PresentationFormat>全屏显示(16:10)</PresentationFormat>
  <Paragraphs>46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Arial</vt:lpstr>
      <vt:lpstr>Arial Unicode MS</vt:lpstr>
      <vt:lpstr>Calibri</vt:lpstr>
      <vt:lpstr>项目策划模板@0.9</vt:lpstr>
      <vt:lpstr>学生使用手册</vt:lpstr>
      <vt:lpstr>一、电脑端操作手册</vt:lpstr>
      <vt:lpstr>1、运行环境、登录</vt:lpstr>
      <vt:lpstr>2、首页</vt:lpstr>
      <vt:lpstr>3、修改个人信息</vt:lpstr>
      <vt:lpstr>4、学习</vt:lpstr>
      <vt:lpstr>5、成绩</vt:lpstr>
      <vt:lpstr>二、手机端操作手册</vt:lpstr>
      <vt:lpstr>1、移动APP下载</vt:lpstr>
      <vt:lpstr>2、下载及应用</vt:lpstr>
      <vt:lpstr>3、下载及应用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姬业</dc:creator>
  <cp:lastModifiedBy>李亚伟</cp:lastModifiedBy>
  <cp:revision>2821</cp:revision>
  <dcterms:created xsi:type="dcterms:W3CDTF">2009-12-06T10:38:00Z</dcterms:created>
  <dcterms:modified xsi:type="dcterms:W3CDTF">2021-10-20T06:30:50Z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2052-11.1.0.10938</vt:lpwstr>
  </property>
  <property fmtid="{D5CDD505-2E9C-101B-9397-08002B2CF9AE}" pid="3" name="ICV">
    <vt:lpwstr>7B36B94601AA46F6B8B289CCD0AE4F62</vt:lpwstr>
  </property>
</Properties>
</file>